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4"/>
  </p:sldMasterIdLst>
  <p:notesMasterIdLst>
    <p:notesMasterId r:id="rId6"/>
  </p:notesMasterIdLst>
  <p:sldIdLst>
    <p:sldId id="256" r:id="rId5"/>
  </p:sldIdLst>
  <p:sldSz cx="29260800" cy="3840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p15:clr>
            <a:srgbClr val="A4A3A4"/>
          </p15:clr>
        </p15:guide>
        <p15:guide id="2" pos="921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C4C63C-36F1-4602-AD53-6FA48282D7B6}" v="68" dt="2024-05-01T04:55:10.1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301" autoAdjust="0"/>
    <p:restoredTop sz="94694" autoAdjust="0"/>
  </p:normalViewPr>
  <p:slideViewPr>
    <p:cSldViewPr>
      <p:cViewPr varScale="1">
        <p:scale>
          <a:sx n="20" d="100"/>
          <a:sy n="20" d="100"/>
        </p:scale>
        <p:origin x="4088" y="336"/>
      </p:cViewPr>
      <p:guideLst>
        <p:guide orient="horz" pos="12096"/>
        <p:guide pos="9216"/>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10.jpeg>
</file>

<file path=ppt/media/image11.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7F6818-F1FB-4D27-8171-4E0220B64D2F}" type="datetimeFigureOut">
              <a:rPr lang="en-US" smtClean="0"/>
              <a:t>5/6/24</a:t>
            </a:fld>
            <a:endParaRPr lang="en-US"/>
          </a:p>
        </p:txBody>
      </p:sp>
      <p:sp>
        <p:nvSpPr>
          <p:cNvPr id="4" name="Slide Image Placeholder 3"/>
          <p:cNvSpPr>
            <a:spLocks noGrp="1" noRot="1" noChangeAspect="1"/>
          </p:cNvSpPr>
          <p:nvPr>
            <p:ph type="sldImg" idx="2"/>
          </p:nvPr>
        </p:nvSpPr>
        <p:spPr>
          <a:xfrm>
            <a:off x="2122488" y="685800"/>
            <a:ext cx="26130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8334A94-8E29-4C56-81E0-63DC461651EC}" type="slidenum">
              <a:rPr lang="en-US" smtClean="0"/>
              <a:t>‹#›</a:t>
            </a:fld>
            <a:endParaRPr lang="en-US"/>
          </a:p>
        </p:txBody>
      </p:sp>
    </p:spTree>
    <p:extLst>
      <p:ext uri="{BB962C8B-B14F-4D97-AF65-F5344CB8AC3E}">
        <p14:creationId xmlns:p14="http://schemas.microsoft.com/office/powerpoint/2010/main" val="17907523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334A94-8E29-4C56-81E0-63DC461651EC}" type="slidenum">
              <a:rPr lang="en-US" smtClean="0"/>
              <a:t>1</a:t>
            </a:fld>
            <a:endParaRPr lang="en-US"/>
          </a:p>
        </p:txBody>
      </p:sp>
    </p:spTree>
    <p:extLst>
      <p:ext uri="{BB962C8B-B14F-4D97-AF65-F5344CB8AC3E}">
        <p14:creationId xmlns:p14="http://schemas.microsoft.com/office/powerpoint/2010/main" val="17639467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7624" y="35844480"/>
            <a:ext cx="29253181" cy="2560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40" y="35472170"/>
            <a:ext cx="29253181" cy="3584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33472" y="4250131"/>
            <a:ext cx="24140160" cy="19970496"/>
          </a:xfrm>
        </p:spPr>
        <p:txBody>
          <a:bodyPr anchor="b">
            <a:normAutofit/>
          </a:bodyPr>
          <a:lstStyle>
            <a:lvl1pPr algn="l">
              <a:lnSpc>
                <a:spcPct val="85000"/>
              </a:lnSpc>
              <a:defRPr sz="25600" spc="-16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2640122" y="24951478"/>
            <a:ext cx="24140160" cy="6400800"/>
          </a:xfrm>
        </p:spPr>
        <p:txBody>
          <a:bodyPr lIns="91440" rIns="91440">
            <a:normAutofit/>
          </a:bodyPr>
          <a:lstStyle>
            <a:lvl1pPr marL="0" indent="0" algn="l">
              <a:buNone/>
              <a:defRPr sz="7680" cap="all" spc="640" baseline="0">
                <a:solidFill>
                  <a:schemeClr val="tx2"/>
                </a:solidFill>
                <a:latin typeface="+mj-lt"/>
              </a:defRPr>
            </a:lvl1pPr>
            <a:lvl2pPr marL="1463040" indent="0" algn="ctr">
              <a:buNone/>
              <a:defRPr sz="7680"/>
            </a:lvl2pPr>
            <a:lvl3pPr marL="2926080" indent="0" algn="ctr">
              <a:buNone/>
              <a:defRPr sz="7680"/>
            </a:lvl3pPr>
            <a:lvl4pPr marL="4389120" indent="0" algn="ctr">
              <a:buNone/>
              <a:defRPr sz="6400"/>
            </a:lvl4pPr>
            <a:lvl5pPr marL="5852160" indent="0" algn="ctr">
              <a:buNone/>
              <a:defRPr sz="6400"/>
            </a:lvl5pPr>
            <a:lvl6pPr marL="7315200" indent="0" algn="ctr">
              <a:buNone/>
              <a:defRPr sz="6400"/>
            </a:lvl6pPr>
            <a:lvl7pPr marL="8778240" indent="0" algn="ctr">
              <a:buNone/>
              <a:defRPr sz="6400"/>
            </a:lvl7pPr>
            <a:lvl8pPr marL="10241280" indent="0" algn="ctr">
              <a:buNone/>
              <a:defRPr sz="6400"/>
            </a:lvl8pPr>
            <a:lvl9pPr marL="1170432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D323AE5-F1FD-4A7C-BBF1-76B5FCABBF55}" type="datetimeFigureOut">
              <a:rPr lang="en-US" smtClean="0"/>
              <a:t>5/6/24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cxnSp>
        <p:nvCxnSpPr>
          <p:cNvPr id="9" name="Straight Connector 8"/>
          <p:cNvCxnSpPr/>
          <p:nvPr/>
        </p:nvCxnSpPr>
        <p:spPr>
          <a:xfrm>
            <a:off x="2898381" y="24323040"/>
            <a:ext cx="23701248"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66297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323AE5-F1FD-4A7C-BBF1-76B5FCABBF55}" type="datetimeFigureOut">
              <a:rPr lang="en-US" smtClean="0"/>
              <a:t>5/6/24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320448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7624" y="35844480"/>
            <a:ext cx="29253181" cy="2560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40" y="35472170"/>
            <a:ext cx="29253181" cy="3584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20939762" y="2308891"/>
            <a:ext cx="6309360" cy="322554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11682" y="2308891"/>
            <a:ext cx="18562320" cy="32255429"/>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323AE5-F1FD-4A7C-BBF1-76B5FCABBF55}" type="datetimeFigureOut">
              <a:rPr lang="en-US" smtClean="0"/>
              <a:t>5/6/24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2965243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323AE5-F1FD-4A7C-BBF1-76B5FCABBF55}" type="datetimeFigureOut">
              <a:rPr lang="en-US" smtClean="0"/>
              <a:t>5/6/24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46813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7624" y="35844480"/>
            <a:ext cx="29253181" cy="2560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40" y="35472170"/>
            <a:ext cx="29253181" cy="3584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33472" y="4250131"/>
            <a:ext cx="24140160" cy="19970496"/>
          </a:xfrm>
        </p:spPr>
        <p:txBody>
          <a:bodyPr anchor="b" anchorCtr="0">
            <a:normAutofit/>
          </a:bodyPr>
          <a:lstStyle>
            <a:lvl1pPr>
              <a:lnSpc>
                <a:spcPct val="85000"/>
              </a:lnSpc>
              <a:defRPr sz="256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33472" y="24937517"/>
            <a:ext cx="24140160" cy="6400800"/>
          </a:xfrm>
        </p:spPr>
        <p:txBody>
          <a:bodyPr lIns="91440" rIns="91440" anchor="t" anchorCtr="0">
            <a:normAutofit/>
          </a:bodyPr>
          <a:lstStyle>
            <a:lvl1pPr marL="0" indent="0">
              <a:buNone/>
              <a:defRPr sz="7680" cap="all" spc="640" baseline="0">
                <a:solidFill>
                  <a:schemeClr val="tx2"/>
                </a:solidFill>
                <a:latin typeface="+mj-lt"/>
              </a:defRPr>
            </a:lvl1pPr>
            <a:lvl2pPr marL="1463040" indent="0">
              <a:buNone/>
              <a:defRPr sz="5760">
                <a:solidFill>
                  <a:schemeClr val="tx1">
                    <a:tint val="75000"/>
                  </a:schemeClr>
                </a:solidFill>
              </a:defRPr>
            </a:lvl2pPr>
            <a:lvl3pPr marL="2926080" indent="0">
              <a:buNone/>
              <a:defRPr sz="5120">
                <a:solidFill>
                  <a:schemeClr val="tx1">
                    <a:tint val="75000"/>
                  </a:schemeClr>
                </a:solidFill>
              </a:defRPr>
            </a:lvl3pPr>
            <a:lvl4pPr marL="4389120" indent="0">
              <a:buNone/>
              <a:defRPr sz="4480">
                <a:solidFill>
                  <a:schemeClr val="tx1">
                    <a:tint val="75000"/>
                  </a:schemeClr>
                </a:solidFill>
              </a:defRPr>
            </a:lvl4pPr>
            <a:lvl5pPr marL="5852160" indent="0">
              <a:buNone/>
              <a:defRPr sz="4480">
                <a:solidFill>
                  <a:schemeClr val="tx1">
                    <a:tint val="75000"/>
                  </a:schemeClr>
                </a:solidFill>
              </a:defRPr>
            </a:lvl5pPr>
            <a:lvl6pPr marL="7315200" indent="0">
              <a:buNone/>
              <a:defRPr sz="4480">
                <a:solidFill>
                  <a:schemeClr val="tx1">
                    <a:tint val="75000"/>
                  </a:schemeClr>
                </a:solidFill>
              </a:defRPr>
            </a:lvl6pPr>
            <a:lvl7pPr marL="8778240" indent="0">
              <a:buNone/>
              <a:defRPr sz="4480">
                <a:solidFill>
                  <a:schemeClr val="tx1">
                    <a:tint val="75000"/>
                  </a:schemeClr>
                </a:solidFill>
              </a:defRPr>
            </a:lvl7pPr>
            <a:lvl8pPr marL="10241280" indent="0">
              <a:buNone/>
              <a:defRPr sz="4480">
                <a:solidFill>
                  <a:schemeClr val="tx1">
                    <a:tint val="75000"/>
                  </a:schemeClr>
                </a:solidFill>
              </a:defRPr>
            </a:lvl8pPr>
            <a:lvl9pPr marL="11704320" indent="0">
              <a:buNone/>
              <a:defRPr sz="44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323AE5-F1FD-4A7C-BBF1-76B5FCABBF55}" type="datetimeFigureOut">
              <a:rPr lang="en-US" smtClean="0"/>
              <a:t>5/6/24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cxnSp>
        <p:nvCxnSpPr>
          <p:cNvPr id="9" name="Straight Connector 8"/>
          <p:cNvCxnSpPr/>
          <p:nvPr/>
        </p:nvCxnSpPr>
        <p:spPr>
          <a:xfrm>
            <a:off x="2898381" y="24323040"/>
            <a:ext cx="23701248"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1375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2633472" y="1604985"/>
            <a:ext cx="24140160" cy="812423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33472" y="10336119"/>
            <a:ext cx="11850624" cy="2253081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923008" y="10336116"/>
            <a:ext cx="11850624" cy="225308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323AE5-F1FD-4A7C-BBF1-76B5FCABBF55}" type="datetimeFigureOut">
              <a:rPr lang="en-US" smtClean="0"/>
              <a:t>5/6/24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115387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2633472" y="1604985"/>
            <a:ext cx="24140160" cy="8124239"/>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33472" y="10337891"/>
            <a:ext cx="11850624" cy="4123179"/>
          </a:xfrm>
        </p:spPr>
        <p:txBody>
          <a:bodyPr lIns="91440" rIns="91440" anchor="ctr">
            <a:normAutofit/>
          </a:bodyPr>
          <a:lstStyle>
            <a:lvl1pPr marL="0" indent="0">
              <a:buNone/>
              <a:defRPr sz="6400" b="0" cap="all" baseline="0">
                <a:solidFill>
                  <a:schemeClr val="tx2"/>
                </a:solidFill>
              </a:defRPr>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633472" y="14461076"/>
            <a:ext cx="11850624" cy="18405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923008" y="10337891"/>
            <a:ext cx="11850624" cy="4123179"/>
          </a:xfrm>
        </p:spPr>
        <p:txBody>
          <a:bodyPr lIns="91440" rIns="91440" anchor="ctr">
            <a:normAutofit/>
          </a:bodyPr>
          <a:lstStyle>
            <a:lvl1pPr marL="0" indent="0">
              <a:buNone/>
              <a:defRPr sz="6400" b="0" cap="all" baseline="0">
                <a:solidFill>
                  <a:schemeClr val="tx2"/>
                </a:solidFill>
              </a:defRPr>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4923008" y="14461070"/>
            <a:ext cx="11850624" cy="18405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323AE5-F1FD-4A7C-BBF1-76B5FCABBF55}" type="datetimeFigureOut">
              <a:rPr lang="en-US" smtClean="0"/>
              <a:t>5/6/24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551051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323AE5-F1FD-4A7C-BBF1-76B5FCABBF55}" type="datetimeFigureOut">
              <a:rPr lang="en-US" smtClean="0"/>
              <a:t>5/6/24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1587963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7624" y="35844480"/>
            <a:ext cx="29253181" cy="2560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40" y="35472170"/>
            <a:ext cx="29253181" cy="3584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D323AE5-F1FD-4A7C-BBF1-76B5FCABBF55}" type="datetimeFigureOut">
              <a:rPr lang="en-US" smtClean="0"/>
              <a:t>5/6/24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2926868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43" y="0"/>
            <a:ext cx="9721898" cy="384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696170" y="0"/>
            <a:ext cx="153619" cy="384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3328410"/>
            <a:ext cx="7680960" cy="12801600"/>
          </a:xfrm>
        </p:spPr>
        <p:txBody>
          <a:bodyPr anchor="b">
            <a:normAutofit/>
          </a:bodyPr>
          <a:lstStyle>
            <a:lvl1pPr>
              <a:defRPr sz="1152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11521440" y="4096512"/>
            <a:ext cx="15581376" cy="294436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97280" y="16386048"/>
            <a:ext cx="7680960" cy="18923094"/>
          </a:xfrm>
        </p:spPr>
        <p:txBody>
          <a:bodyPr lIns="91440" rIns="91440">
            <a:normAutofit/>
          </a:bodyPr>
          <a:lstStyle>
            <a:lvl1pPr marL="0" indent="0">
              <a:buNone/>
              <a:defRPr sz="4800">
                <a:solidFill>
                  <a:srgbClr val="FFFFFF"/>
                </a:solidFill>
              </a:defRPr>
            </a:lvl1pPr>
            <a:lvl2pPr marL="1463040" indent="0">
              <a:buNone/>
              <a:defRPr sz="3840"/>
            </a:lvl2pPr>
            <a:lvl3pPr marL="2926080" indent="0">
              <a:buNone/>
              <a:defRPr sz="3200"/>
            </a:lvl3pPr>
            <a:lvl4pPr marL="4389120" indent="0">
              <a:buNone/>
              <a:defRPr sz="2880"/>
            </a:lvl4pPr>
            <a:lvl5pPr marL="5852160" indent="0">
              <a:buNone/>
              <a:defRPr sz="2880"/>
            </a:lvl5pPr>
            <a:lvl6pPr marL="7315200" indent="0">
              <a:buNone/>
              <a:defRPr sz="2880"/>
            </a:lvl6pPr>
            <a:lvl7pPr marL="8778240" indent="0">
              <a:buNone/>
              <a:defRPr sz="2880"/>
            </a:lvl7pPr>
            <a:lvl8pPr marL="10241280" indent="0">
              <a:buNone/>
              <a:defRPr sz="2880"/>
            </a:lvl8pPr>
            <a:lvl9pPr marL="11704320" indent="0">
              <a:buNone/>
              <a:defRPr sz="2880"/>
            </a:lvl9pPr>
          </a:lstStyle>
          <a:p>
            <a:pPr lvl="0"/>
            <a:r>
              <a:rPr lang="en-US"/>
              <a:t>Click to edit Master text styles</a:t>
            </a:r>
          </a:p>
        </p:txBody>
      </p:sp>
      <p:sp>
        <p:nvSpPr>
          <p:cNvPr id="5" name="Date Placeholder 4"/>
          <p:cNvSpPr>
            <a:spLocks noGrp="1"/>
          </p:cNvSpPr>
          <p:nvPr>
            <p:ph type="dt" sz="half" idx="10"/>
          </p:nvPr>
        </p:nvSpPr>
        <p:spPr>
          <a:xfrm>
            <a:off x="1117230" y="36174804"/>
            <a:ext cx="6284426" cy="2044700"/>
          </a:xfrm>
        </p:spPr>
        <p:txBody>
          <a:bodyPr/>
          <a:lstStyle>
            <a:lvl1pPr algn="l">
              <a:defRPr/>
            </a:lvl1pPr>
          </a:lstStyle>
          <a:p>
            <a:fld id="{FD323AE5-F1FD-4A7C-BBF1-76B5FCABBF55}" type="datetimeFigureOut">
              <a:rPr lang="en-US" smtClean="0"/>
              <a:t>5/6/24</a:t>
            </a:fld>
            <a:endParaRPr lang="en-US"/>
          </a:p>
        </p:txBody>
      </p:sp>
      <p:sp>
        <p:nvSpPr>
          <p:cNvPr id="6" name="Footer Placeholder 5"/>
          <p:cNvSpPr>
            <a:spLocks noGrp="1"/>
          </p:cNvSpPr>
          <p:nvPr>
            <p:ph type="ftr" sz="quarter" idx="11"/>
          </p:nvPr>
        </p:nvSpPr>
        <p:spPr>
          <a:xfrm>
            <a:off x="11521440" y="36174804"/>
            <a:ext cx="11155680" cy="2044700"/>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E0366F4-C5EC-4C60-A9E5-F970E5EE5E6C}" type="slidenum">
              <a:rPr lang="en-US" smtClean="0"/>
              <a:t>‹#›</a:t>
            </a:fld>
            <a:endParaRPr lang="en-US"/>
          </a:p>
        </p:txBody>
      </p:sp>
    </p:spTree>
    <p:extLst>
      <p:ext uri="{BB962C8B-B14F-4D97-AF65-F5344CB8AC3E}">
        <p14:creationId xmlns:p14="http://schemas.microsoft.com/office/powerpoint/2010/main" val="1041099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2" y="27736800"/>
            <a:ext cx="29253181" cy="1066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 y="27524425"/>
            <a:ext cx="29253181" cy="3584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33472" y="28419552"/>
            <a:ext cx="24286464" cy="4608576"/>
          </a:xfrm>
        </p:spPr>
        <p:txBody>
          <a:bodyPr tIns="0" bIns="0" anchor="b">
            <a:noAutofit/>
          </a:bodyPr>
          <a:lstStyle>
            <a:lvl1pPr>
              <a:defRPr sz="1152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0" y="0"/>
            <a:ext cx="29260765" cy="27524426"/>
          </a:xfrm>
          <a:solidFill>
            <a:schemeClr val="bg2">
              <a:lumMod val="90000"/>
            </a:schemeClr>
          </a:solidFill>
        </p:spPr>
        <p:txBody>
          <a:bodyPr lIns="457200" tIns="457200"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633472" y="33079334"/>
            <a:ext cx="24286464" cy="3328416"/>
          </a:xfrm>
        </p:spPr>
        <p:txBody>
          <a:bodyPr lIns="91440" tIns="0" rIns="91440" bIns="0">
            <a:normAutofit/>
          </a:bodyPr>
          <a:lstStyle>
            <a:lvl1pPr marL="0" indent="0">
              <a:spcBef>
                <a:spcPts val="0"/>
              </a:spcBef>
              <a:spcAft>
                <a:spcPts val="1920"/>
              </a:spcAft>
              <a:buNone/>
              <a:defRPr sz="4800">
                <a:solidFill>
                  <a:srgbClr val="FFFFFF"/>
                </a:solidFill>
              </a:defRPr>
            </a:lvl1pPr>
            <a:lvl2pPr marL="1463040" indent="0">
              <a:buNone/>
              <a:defRPr sz="3840"/>
            </a:lvl2pPr>
            <a:lvl3pPr marL="2926080" indent="0">
              <a:buNone/>
              <a:defRPr sz="3200"/>
            </a:lvl3pPr>
            <a:lvl4pPr marL="4389120" indent="0">
              <a:buNone/>
              <a:defRPr sz="2880"/>
            </a:lvl4pPr>
            <a:lvl5pPr marL="5852160" indent="0">
              <a:buNone/>
              <a:defRPr sz="2880"/>
            </a:lvl5pPr>
            <a:lvl6pPr marL="7315200" indent="0">
              <a:buNone/>
              <a:defRPr sz="2880"/>
            </a:lvl6pPr>
            <a:lvl7pPr marL="8778240" indent="0">
              <a:buNone/>
              <a:defRPr sz="2880"/>
            </a:lvl7pPr>
            <a:lvl8pPr marL="10241280" indent="0">
              <a:buNone/>
              <a:defRPr sz="2880"/>
            </a:lvl8pPr>
            <a:lvl9pPr marL="11704320" indent="0">
              <a:buNone/>
              <a:defRPr sz="2880"/>
            </a:lvl9pPr>
          </a:lstStyle>
          <a:p>
            <a:pPr lvl="0"/>
            <a:r>
              <a:rPr lang="en-US"/>
              <a:t>Click to edit Master text styles</a:t>
            </a:r>
          </a:p>
        </p:txBody>
      </p:sp>
      <p:sp>
        <p:nvSpPr>
          <p:cNvPr id="5" name="Date Placeholder 4"/>
          <p:cNvSpPr>
            <a:spLocks noGrp="1"/>
          </p:cNvSpPr>
          <p:nvPr>
            <p:ph type="dt" sz="half" idx="10"/>
          </p:nvPr>
        </p:nvSpPr>
        <p:spPr/>
        <p:txBody>
          <a:bodyPr/>
          <a:lstStyle/>
          <a:p>
            <a:fld id="{FD323AE5-F1FD-4A7C-BBF1-76B5FCABBF55}" type="datetimeFigureOut">
              <a:rPr lang="en-US" smtClean="0"/>
              <a:t>5/6/24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16079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 y="35844480"/>
            <a:ext cx="29260803" cy="25603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2" y="35472170"/>
            <a:ext cx="29260803" cy="3723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33472" y="1604985"/>
            <a:ext cx="24140160" cy="812423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2633470" y="10336110"/>
            <a:ext cx="24140163" cy="22530816"/>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33477" y="36174804"/>
            <a:ext cx="5933450" cy="2044700"/>
          </a:xfrm>
          <a:prstGeom prst="rect">
            <a:avLst/>
          </a:prstGeom>
        </p:spPr>
        <p:txBody>
          <a:bodyPr vert="horz" lIns="91440" tIns="45720" rIns="91440" bIns="45720" rtlCol="0" anchor="ctr"/>
          <a:lstStyle>
            <a:lvl1pPr algn="l">
              <a:defRPr sz="2880">
                <a:solidFill>
                  <a:srgbClr val="FFFFFF"/>
                </a:solidFill>
              </a:defRPr>
            </a:lvl1pPr>
          </a:lstStyle>
          <a:p>
            <a:fld id="{FD323AE5-F1FD-4A7C-BBF1-76B5FCABBF55}" type="datetimeFigureOut">
              <a:rPr lang="en-US" smtClean="0"/>
              <a:t>5/6/24</a:t>
            </a:fld>
            <a:endParaRPr lang="en-US"/>
          </a:p>
        </p:txBody>
      </p:sp>
      <p:sp>
        <p:nvSpPr>
          <p:cNvPr id="5" name="Footer Placeholder 4"/>
          <p:cNvSpPr>
            <a:spLocks noGrp="1"/>
          </p:cNvSpPr>
          <p:nvPr>
            <p:ph type="ftr" sz="quarter" idx="3"/>
          </p:nvPr>
        </p:nvSpPr>
        <p:spPr>
          <a:xfrm>
            <a:off x="8846846" y="36174804"/>
            <a:ext cx="11574730" cy="2044700"/>
          </a:xfrm>
          <a:prstGeom prst="rect">
            <a:avLst/>
          </a:prstGeom>
        </p:spPr>
        <p:txBody>
          <a:bodyPr vert="horz" lIns="91440" tIns="45720" rIns="91440" bIns="45720" rtlCol="0" anchor="ctr"/>
          <a:lstStyle>
            <a:lvl1pPr algn="ctr">
              <a:defRPr sz="288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23761102" y="36174804"/>
            <a:ext cx="3148861" cy="2044700"/>
          </a:xfrm>
          <a:prstGeom prst="rect">
            <a:avLst/>
          </a:prstGeom>
        </p:spPr>
        <p:txBody>
          <a:bodyPr vert="horz" lIns="91440" tIns="45720" rIns="91440" bIns="45720" rtlCol="0" anchor="ctr"/>
          <a:lstStyle>
            <a:lvl1pPr algn="r">
              <a:defRPr sz="3360">
                <a:solidFill>
                  <a:srgbClr val="FFFFFF"/>
                </a:solidFill>
              </a:defRPr>
            </a:lvl1pPr>
          </a:lstStyle>
          <a:p>
            <a:fld id="{5E0366F4-C5EC-4C60-A9E5-F970E5EE5E6C}" type="slidenum">
              <a:rPr lang="en-US" smtClean="0"/>
              <a:t>‹#›</a:t>
            </a:fld>
            <a:endParaRPr lang="en-US"/>
          </a:p>
        </p:txBody>
      </p:sp>
      <p:cxnSp>
        <p:nvCxnSpPr>
          <p:cNvPr id="10" name="Straight Connector 9"/>
          <p:cNvCxnSpPr/>
          <p:nvPr/>
        </p:nvCxnSpPr>
        <p:spPr>
          <a:xfrm>
            <a:off x="2864477" y="9731932"/>
            <a:ext cx="2392070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8303938"/>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2926080" rtl="0" eaLnBrk="1" latinLnBrk="0" hangingPunct="1">
        <a:lnSpc>
          <a:spcPct val="85000"/>
        </a:lnSpc>
        <a:spcBef>
          <a:spcPct val="0"/>
        </a:spcBef>
        <a:buNone/>
        <a:defRPr sz="15360" kern="1200" spc="-160" baseline="0">
          <a:solidFill>
            <a:schemeClr val="tx1">
              <a:lumMod val="75000"/>
              <a:lumOff val="25000"/>
            </a:schemeClr>
          </a:solidFill>
          <a:latin typeface="+mj-lt"/>
          <a:ea typeface="+mj-ea"/>
          <a:cs typeface="+mj-cs"/>
        </a:defRPr>
      </a:lvl1pPr>
    </p:titleStyle>
    <p:bodyStyle>
      <a:lvl1pPr marL="292608" indent="-292608" algn="l" defTabSz="2926080" rtl="0" eaLnBrk="1" latinLnBrk="0" hangingPunct="1">
        <a:lnSpc>
          <a:spcPct val="90000"/>
        </a:lnSpc>
        <a:spcBef>
          <a:spcPts val="3840"/>
        </a:spcBef>
        <a:spcAft>
          <a:spcPts val="640"/>
        </a:spcAft>
        <a:buClr>
          <a:schemeClr val="accent1"/>
        </a:buClr>
        <a:buSzPct val="100000"/>
        <a:buFont typeface="Calibri" panose="020F0502020204030204" pitchFamily="34" charset="0"/>
        <a:buChar char=" "/>
        <a:defRPr sz="6400" kern="1200">
          <a:solidFill>
            <a:schemeClr val="tx1">
              <a:lumMod val="75000"/>
              <a:lumOff val="25000"/>
            </a:schemeClr>
          </a:solidFill>
          <a:latin typeface="+mn-lt"/>
          <a:ea typeface="+mn-ea"/>
          <a:cs typeface="+mn-cs"/>
        </a:defRPr>
      </a:lvl1pPr>
      <a:lvl2pPr marL="1228954" indent="-585216" algn="l" defTabSz="2926080" rtl="0" eaLnBrk="1" latinLnBrk="0" hangingPunct="1">
        <a:lnSpc>
          <a:spcPct val="90000"/>
        </a:lnSpc>
        <a:spcBef>
          <a:spcPts val="640"/>
        </a:spcBef>
        <a:spcAft>
          <a:spcPts val="1280"/>
        </a:spcAft>
        <a:buClr>
          <a:schemeClr val="accent1"/>
        </a:buClr>
        <a:buFont typeface="Calibri" pitchFamily="34" charset="0"/>
        <a:buChar char="◦"/>
        <a:defRPr sz="5760" kern="1200">
          <a:solidFill>
            <a:schemeClr val="tx1">
              <a:lumMod val="75000"/>
              <a:lumOff val="25000"/>
            </a:schemeClr>
          </a:solidFill>
          <a:latin typeface="+mn-lt"/>
          <a:ea typeface="+mn-ea"/>
          <a:cs typeface="+mn-cs"/>
        </a:defRPr>
      </a:lvl2pPr>
      <a:lvl3pPr marL="1814170" indent="-585216" algn="l" defTabSz="2926080" rtl="0" eaLnBrk="1" latinLnBrk="0" hangingPunct="1">
        <a:lnSpc>
          <a:spcPct val="90000"/>
        </a:lnSpc>
        <a:spcBef>
          <a:spcPts val="640"/>
        </a:spcBef>
        <a:spcAft>
          <a:spcPts val="1280"/>
        </a:spcAft>
        <a:buClr>
          <a:schemeClr val="accent1"/>
        </a:buClr>
        <a:buFont typeface="Calibri" pitchFamily="34" charset="0"/>
        <a:buChar char="◦"/>
        <a:defRPr sz="4480" kern="1200">
          <a:solidFill>
            <a:schemeClr val="tx1">
              <a:lumMod val="75000"/>
              <a:lumOff val="25000"/>
            </a:schemeClr>
          </a:solidFill>
          <a:latin typeface="+mn-lt"/>
          <a:ea typeface="+mn-ea"/>
          <a:cs typeface="+mn-cs"/>
        </a:defRPr>
      </a:lvl3pPr>
      <a:lvl4pPr marL="2399386" indent="-585216" algn="l" defTabSz="2926080" rtl="0" eaLnBrk="1" latinLnBrk="0" hangingPunct="1">
        <a:lnSpc>
          <a:spcPct val="90000"/>
        </a:lnSpc>
        <a:spcBef>
          <a:spcPts val="640"/>
        </a:spcBef>
        <a:spcAft>
          <a:spcPts val="1280"/>
        </a:spcAft>
        <a:buClr>
          <a:schemeClr val="accent1"/>
        </a:buClr>
        <a:buFont typeface="Calibri" pitchFamily="34" charset="0"/>
        <a:buChar char="◦"/>
        <a:defRPr sz="4480" kern="1200">
          <a:solidFill>
            <a:schemeClr val="tx1">
              <a:lumMod val="75000"/>
              <a:lumOff val="25000"/>
            </a:schemeClr>
          </a:solidFill>
          <a:latin typeface="+mn-lt"/>
          <a:ea typeface="+mn-ea"/>
          <a:cs typeface="+mn-cs"/>
        </a:defRPr>
      </a:lvl4pPr>
      <a:lvl5pPr marL="2984602" indent="-585216" algn="l" defTabSz="2926080" rtl="0" eaLnBrk="1" latinLnBrk="0" hangingPunct="1">
        <a:lnSpc>
          <a:spcPct val="90000"/>
        </a:lnSpc>
        <a:spcBef>
          <a:spcPts val="640"/>
        </a:spcBef>
        <a:spcAft>
          <a:spcPts val="1280"/>
        </a:spcAft>
        <a:buClr>
          <a:schemeClr val="accent1"/>
        </a:buClr>
        <a:buFont typeface="Calibri" pitchFamily="34" charset="0"/>
        <a:buChar char="◦"/>
        <a:defRPr sz="4480" kern="1200">
          <a:solidFill>
            <a:schemeClr val="tx1">
              <a:lumMod val="75000"/>
              <a:lumOff val="25000"/>
            </a:schemeClr>
          </a:solidFill>
          <a:latin typeface="+mn-lt"/>
          <a:ea typeface="+mn-ea"/>
          <a:cs typeface="+mn-cs"/>
        </a:defRPr>
      </a:lvl5pPr>
      <a:lvl6pPr marL="3520000" indent="-731520" algn="l" defTabSz="2926080" rtl="0" eaLnBrk="1" latinLnBrk="0" hangingPunct="1">
        <a:lnSpc>
          <a:spcPct val="90000"/>
        </a:lnSpc>
        <a:spcBef>
          <a:spcPts val="640"/>
        </a:spcBef>
        <a:spcAft>
          <a:spcPts val="1280"/>
        </a:spcAft>
        <a:buClr>
          <a:schemeClr val="accent1"/>
        </a:buClr>
        <a:buFont typeface="Calibri" pitchFamily="34" charset="0"/>
        <a:buChar char="◦"/>
        <a:defRPr sz="4480" kern="1200">
          <a:solidFill>
            <a:schemeClr val="tx1">
              <a:lumMod val="75000"/>
              <a:lumOff val="25000"/>
            </a:schemeClr>
          </a:solidFill>
          <a:latin typeface="+mn-lt"/>
          <a:ea typeface="+mn-ea"/>
          <a:cs typeface="+mn-cs"/>
        </a:defRPr>
      </a:lvl6pPr>
      <a:lvl7pPr marL="4160000" indent="-731520" algn="l" defTabSz="2926080" rtl="0" eaLnBrk="1" latinLnBrk="0" hangingPunct="1">
        <a:lnSpc>
          <a:spcPct val="90000"/>
        </a:lnSpc>
        <a:spcBef>
          <a:spcPts val="640"/>
        </a:spcBef>
        <a:spcAft>
          <a:spcPts val="1280"/>
        </a:spcAft>
        <a:buClr>
          <a:schemeClr val="accent1"/>
        </a:buClr>
        <a:buFont typeface="Calibri" pitchFamily="34" charset="0"/>
        <a:buChar char="◦"/>
        <a:defRPr sz="4480" kern="1200">
          <a:solidFill>
            <a:schemeClr val="tx1">
              <a:lumMod val="75000"/>
              <a:lumOff val="25000"/>
            </a:schemeClr>
          </a:solidFill>
          <a:latin typeface="+mn-lt"/>
          <a:ea typeface="+mn-ea"/>
          <a:cs typeface="+mn-cs"/>
        </a:defRPr>
      </a:lvl7pPr>
      <a:lvl8pPr marL="4800000" indent="-731520" algn="l" defTabSz="2926080" rtl="0" eaLnBrk="1" latinLnBrk="0" hangingPunct="1">
        <a:lnSpc>
          <a:spcPct val="90000"/>
        </a:lnSpc>
        <a:spcBef>
          <a:spcPts val="640"/>
        </a:spcBef>
        <a:spcAft>
          <a:spcPts val="1280"/>
        </a:spcAft>
        <a:buClr>
          <a:schemeClr val="accent1"/>
        </a:buClr>
        <a:buFont typeface="Calibri" pitchFamily="34" charset="0"/>
        <a:buChar char="◦"/>
        <a:defRPr sz="4480" kern="1200">
          <a:solidFill>
            <a:schemeClr val="tx1">
              <a:lumMod val="75000"/>
              <a:lumOff val="25000"/>
            </a:schemeClr>
          </a:solidFill>
          <a:latin typeface="+mn-lt"/>
          <a:ea typeface="+mn-ea"/>
          <a:cs typeface="+mn-cs"/>
        </a:defRPr>
      </a:lvl8pPr>
      <a:lvl9pPr marL="5440000" indent="-731520" algn="l" defTabSz="2926080" rtl="0" eaLnBrk="1" latinLnBrk="0" hangingPunct="1">
        <a:lnSpc>
          <a:spcPct val="90000"/>
        </a:lnSpc>
        <a:spcBef>
          <a:spcPts val="640"/>
        </a:spcBef>
        <a:spcAft>
          <a:spcPts val="1280"/>
        </a:spcAft>
        <a:buClr>
          <a:schemeClr val="accent1"/>
        </a:buClr>
        <a:buFont typeface="Calibri" pitchFamily="34" charset="0"/>
        <a:buChar char="◦"/>
        <a:defRPr sz="4480" kern="1200">
          <a:solidFill>
            <a:schemeClr val="tx1">
              <a:lumMod val="75000"/>
              <a:lumOff val="25000"/>
            </a:schemeClr>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jpeg"/><Relationship Id="rId12"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jpe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2.png"/><Relationship Id="rId9"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96838349-7CEF-170C-5C33-A281615FFD2E}"/>
              </a:ext>
            </a:extLst>
          </p:cNvPr>
          <p:cNvSpPr/>
          <p:nvPr/>
        </p:nvSpPr>
        <p:spPr>
          <a:xfrm>
            <a:off x="2590800" y="23774400"/>
            <a:ext cx="24460200" cy="91840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497881" y="990880"/>
            <a:ext cx="16112637" cy="1323439"/>
          </a:xfrm>
          <a:prstGeom prst="rect">
            <a:avLst/>
          </a:prstGeom>
          <a:noFill/>
        </p:spPr>
        <p:txBody>
          <a:bodyPr wrap="square" rtlCol="0">
            <a:spAutoFit/>
          </a:bodyPr>
          <a:lstStyle/>
          <a:p>
            <a:pPr algn="ctr"/>
            <a:r>
              <a:rPr lang="en-US" sz="8000" b="1" dirty="0">
                <a:solidFill>
                  <a:srgbClr val="002060"/>
                </a:solidFill>
              </a:rPr>
              <a:t>Remote Control Light Switch</a:t>
            </a:r>
          </a:p>
        </p:txBody>
      </p:sp>
      <p:sp>
        <p:nvSpPr>
          <p:cNvPr id="7" name="TextBox 6"/>
          <p:cNvSpPr txBox="1"/>
          <p:nvPr/>
        </p:nvSpPr>
        <p:spPr>
          <a:xfrm>
            <a:off x="9439876" y="2281084"/>
            <a:ext cx="10381047" cy="1107996"/>
          </a:xfrm>
          <a:prstGeom prst="rect">
            <a:avLst/>
          </a:prstGeom>
          <a:noFill/>
        </p:spPr>
        <p:txBody>
          <a:bodyPr wrap="none" rtlCol="0">
            <a:spAutoFit/>
          </a:bodyPr>
          <a:lstStyle/>
          <a:p>
            <a:r>
              <a:rPr lang="en-US" sz="6600" dirty="0">
                <a:solidFill>
                  <a:schemeClr val="tx2"/>
                </a:solidFill>
              </a:rPr>
              <a:t>Dawson Crowley, Zak </a:t>
            </a:r>
            <a:r>
              <a:rPr lang="en-US" sz="6600" dirty="0" err="1">
                <a:solidFill>
                  <a:schemeClr val="tx2"/>
                </a:solidFill>
              </a:rPr>
              <a:t>Mineiko</a:t>
            </a:r>
            <a:endParaRPr lang="en-US" sz="6600" dirty="0">
              <a:solidFill>
                <a:schemeClr val="tx2"/>
              </a:solidFill>
            </a:endParaRPr>
          </a:p>
        </p:txBody>
      </p:sp>
      <p:sp>
        <p:nvSpPr>
          <p:cNvPr id="8" name="TextBox 7"/>
          <p:cNvSpPr txBox="1"/>
          <p:nvPr/>
        </p:nvSpPr>
        <p:spPr>
          <a:xfrm>
            <a:off x="13272573" y="3515120"/>
            <a:ext cx="2318840" cy="830997"/>
          </a:xfrm>
          <a:prstGeom prst="rect">
            <a:avLst/>
          </a:prstGeom>
          <a:noFill/>
        </p:spPr>
        <p:txBody>
          <a:bodyPr wrap="none" rtlCol="0">
            <a:spAutoFit/>
          </a:bodyPr>
          <a:lstStyle/>
          <a:p>
            <a:r>
              <a:rPr lang="en-US" sz="4800" b="1" dirty="0">
                <a:solidFill>
                  <a:schemeClr val="tx2"/>
                </a:solidFill>
              </a:rPr>
              <a:t>Abstract</a:t>
            </a:r>
          </a:p>
        </p:txBody>
      </p:sp>
      <p:sp>
        <p:nvSpPr>
          <p:cNvPr id="9" name="TextBox 8"/>
          <p:cNvSpPr txBox="1"/>
          <p:nvPr/>
        </p:nvSpPr>
        <p:spPr>
          <a:xfrm>
            <a:off x="14461835" y="4255789"/>
            <a:ext cx="184731" cy="369332"/>
          </a:xfrm>
          <a:prstGeom prst="rect">
            <a:avLst/>
          </a:prstGeom>
          <a:noFill/>
        </p:spPr>
        <p:txBody>
          <a:bodyPr wrap="none" rtlCol="0">
            <a:spAutoFit/>
          </a:bodyPr>
          <a:lstStyle/>
          <a:p>
            <a:endParaRPr lang="en-US" dirty="0"/>
          </a:p>
        </p:txBody>
      </p:sp>
      <p:sp>
        <p:nvSpPr>
          <p:cNvPr id="10" name="TextBox 9"/>
          <p:cNvSpPr txBox="1"/>
          <p:nvPr/>
        </p:nvSpPr>
        <p:spPr>
          <a:xfrm>
            <a:off x="3886200" y="4467244"/>
            <a:ext cx="21412200" cy="2554545"/>
          </a:xfrm>
          <a:prstGeom prst="rect">
            <a:avLst/>
          </a:prstGeom>
          <a:noFill/>
        </p:spPr>
        <p:txBody>
          <a:bodyPr wrap="square" rtlCol="0">
            <a:spAutoFit/>
          </a:bodyPr>
          <a:lstStyle/>
          <a:p>
            <a:r>
              <a:rPr lang="en-US" sz="3200" dirty="0">
                <a:solidFill>
                  <a:srgbClr val="002060"/>
                </a:solidFill>
              </a:rPr>
              <a:t>This project is a light switch that uses an IR sensor (Rx) and remote control (Tx) to actuate a micro servo motor. Attached to the motor is a housing and spinning arm that controls the light switch. The main hardware is attached to a breadboard that sticks to the housing via Command Strips. We are using an Arduino Nano Microcontroller with an ATMega328p microprocessor to control input as well as the servo motor operations. There is also a red LED that indicates when the button on the remote is pressed. The light switch can be activated from anywhere in a room with any remote within a range of 20 feet. </a:t>
            </a:r>
          </a:p>
        </p:txBody>
      </p:sp>
      <p:sp>
        <p:nvSpPr>
          <p:cNvPr id="12" name="TextBox 11"/>
          <p:cNvSpPr txBox="1"/>
          <p:nvPr/>
        </p:nvSpPr>
        <p:spPr>
          <a:xfrm>
            <a:off x="457200" y="37392114"/>
            <a:ext cx="7885685" cy="646331"/>
          </a:xfrm>
          <a:prstGeom prst="rect">
            <a:avLst/>
          </a:prstGeom>
          <a:noFill/>
        </p:spPr>
        <p:txBody>
          <a:bodyPr wrap="none" rtlCol="0">
            <a:spAutoFit/>
          </a:bodyPr>
          <a:lstStyle/>
          <a:p>
            <a:r>
              <a:rPr lang="en-US" sz="3600" dirty="0">
                <a:solidFill>
                  <a:srgbClr val="002060"/>
                </a:solidFill>
              </a:rPr>
              <a:t> ECE:3360:0001 Embedded Systems 2024</a:t>
            </a:r>
          </a:p>
        </p:txBody>
      </p:sp>
      <p:sp>
        <p:nvSpPr>
          <p:cNvPr id="13" name="TextBox 12"/>
          <p:cNvSpPr txBox="1"/>
          <p:nvPr/>
        </p:nvSpPr>
        <p:spPr>
          <a:xfrm>
            <a:off x="24289237" y="37392114"/>
            <a:ext cx="4361963" cy="646331"/>
          </a:xfrm>
          <a:prstGeom prst="rect">
            <a:avLst/>
          </a:prstGeom>
          <a:noFill/>
        </p:spPr>
        <p:txBody>
          <a:bodyPr wrap="none" rtlCol="0">
            <a:spAutoFit/>
          </a:bodyPr>
          <a:lstStyle/>
          <a:p>
            <a:r>
              <a:rPr lang="en-US" sz="3600" dirty="0">
                <a:solidFill>
                  <a:srgbClr val="002060"/>
                </a:solidFill>
              </a:rPr>
              <a:t>The University of Iowa</a:t>
            </a:r>
          </a:p>
        </p:txBody>
      </p:sp>
      <p:sp>
        <p:nvSpPr>
          <p:cNvPr id="16" name="Rectangle 15"/>
          <p:cNvSpPr/>
          <p:nvPr/>
        </p:nvSpPr>
        <p:spPr>
          <a:xfrm>
            <a:off x="1371600" y="13030200"/>
            <a:ext cx="26974800" cy="1066800"/>
          </a:xfrm>
          <a:prstGeom prst="rect">
            <a:avLst/>
          </a:prstGeom>
          <a:solidFill>
            <a:schemeClr val="accent1">
              <a:alpha val="31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5" name="TextBox 14"/>
          <p:cNvSpPr txBox="1"/>
          <p:nvPr/>
        </p:nvSpPr>
        <p:spPr>
          <a:xfrm>
            <a:off x="11090303" y="13085720"/>
            <a:ext cx="6981398" cy="923330"/>
          </a:xfrm>
          <a:prstGeom prst="rect">
            <a:avLst/>
          </a:prstGeom>
          <a:noFill/>
        </p:spPr>
        <p:txBody>
          <a:bodyPr wrap="none" rtlCol="0">
            <a:spAutoFit/>
          </a:bodyPr>
          <a:lstStyle/>
          <a:p>
            <a:r>
              <a:rPr lang="en-US" sz="5400" b="1" dirty="0">
                <a:solidFill>
                  <a:srgbClr val="002060"/>
                </a:solidFill>
                <a:latin typeface="Amasis MT Pro Black" panose="02040A04050005020304" pitchFamily="18" charset="0"/>
              </a:rPr>
              <a:t>System Description</a:t>
            </a:r>
          </a:p>
        </p:txBody>
      </p:sp>
      <p:sp>
        <p:nvSpPr>
          <p:cNvPr id="19" name="Rectangle 18"/>
          <p:cNvSpPr/>
          <p:nvPr/>
        </p:nvSpPr>
        <p:spPr>
          <a:xfrm>
            <a:off x="1402595" y="7338180"/>
            <a:ext cx="26974800" cy="1066800"/>
          </a:xfrm>
          <a:prstGeom prst="rect">
            <a:avLst/>
          </a:prstGeom>
          <a:solidFill>
            <a:schemeClr val="accent1">
              <a:alpha val="31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13034050" y="7364171"/>
            <a:ext cx="4259499" cy="923330"/>
          </a:xfrm>
          <a:prstGeom prst="rect">
            <a:avLst/>
          </a:prstGeom>
          <a:noFill/>
        </p:spPr>
        <p:txBody>
          <a:bodyPr wrap="none" rtlCol="0">
            <a:spAutoFit/>
          </a:bodyPr>
          <a:lstStyle/>
          <a:p>
            <a:r>
              <a:rPr lang="en-US" sz="5400" b="1" dirty="0">
                <a:solidFill>
                  <a:srgbClr val="002060"/>
                </a:solidFill>
                <a:latin typeface="ADLaM Display" panose="02010000000000000000" pitchFamily="2" charset="0"/>
                <a:ea typeface="ADLaM Display" panose="02010000000000000000" pitchFamily="2" charset="0"/>
                <a:cs typeface="ADLaM Display" panose="02010000000000000000" pitchFamily="2" charset="0"/>
              </a:rPr>
              <a:t>Introduction</a:t>
            </a:r>
          </a:p>
        </p:txBody>
      </p:sp>
      <p:sp>
        <p:nvSpPr>
          <p:cNvPr id="22" name="Rectangle 21"/>
          <p:cNvSpPr/>
          <p:nvPr/>
        </p:nvSpPr>
        <p:spPr>
          <a:xfrm>
            <a:off x="1371600" y="22021800"/>
            <a:ext cx="26974800" cy="1066800"/>
          </a:xfrm>
          <a:prstGeom prst="rect">
            <a:avLst/>
          </a:prstGeom>
          <a:solidFill>
            <a:schemeClr val="accent1">
              <a:alpha val="31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13173475" y="22093535"/>
            <a:ext cx="2517036" cy="923330"/>
          </a:xfrm>
          <a:prstGeom prst="rect">
            <a:avLst/>
          </a:prstGeom>
          <a:noFill/>
        </p:spPr>
        <p:txBody>
          <a:bodyPr wrap="none" rtlCol="0">
            <a:spAutoFit/>
          </a:bodyPr>
          <a:lstStyle/>
          <a:p>
            <a:r>
              <a:rPr lang="en-US" sz="5400" b="1" dirty="0">
                <a:solidFill>
                  <a:srgbClr val="002060"/>
                </a:solidFill>
                <a:latin typeface="ADLaM Display" panose="02010000000000000000" pitchFamily="2" charset="0"/>
                <a:ea typeface="ADLaM Display" panose="02010000000000000000" pitchFamily="2" charset="0"/>
                <a:cs typeface="ADLaM Display" panose="02010000000000000000" pitchFamily="2" charset="0"/>
              </a:rPr>
              <a:t>Results</a:t>
            </a:r>
          </a:p>
        </p:txBody>
      </p:sp>
      <p:sp>
        <p:nvSpPr>
          <p:cNvPr id="25" name="Rectangle 24"/>
          <p:cNvSpPr/>
          <p:nvPr/>
        </p:nvSpPr>
        <p:spPr>
          <a:xfrm>
            <a:off x="1371600" y="29958030"/>
            <a:ext cx="12877800" cy="1066800"/>
          </a:xfrm>
          <a:prstGeom prst="rect">
            <a:avLst/>
          </a:prstGeom>
          <a:solidFill>
            <a:schemeClr val="accent1">
              <a:alpha val="31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4987085" y="30029765"/>
            <a:ext cx="6045059" cy="923330"/>
          </a:xfrm>
          <a:prstGeom prst="rect">
            <a:avLst/>
          </a:prstGeom>
          <a:noFill/>
        </p:spPr>
        <p:txBody>
          <a:bodyPr wrap="square" rtlCol="0">
            <a:spAutoFit/>
          </a:bodyPr>
          <a:lstStyle/>
          <a:p>
            <a:pPr algn="ctr"/>
            <a:r>
              <a:rPr lang="en-US" sz="5400" b="1" dirty="0">
                <a:solidFill>
                  <a:srgbClr val="002060"/>
                </a:solidFill>
                <a:latin typeface="ADLaM Display" panose="02010000000000000000" pitchFamily="2" charset="0"/>
                <a:ea typeface="ADLaM Display" panose="02010000000000000000" pitchFamily="2" charset="0"/>
                <a:cs typeface="ADLaM Display" panose="02010000000000000000" pitchFamily="2" charset="0"/>
              </a:rPr>
              <a:t>Lessons Learned</a:t>
            </a:r>
          </a:p>
        </p:txBody>
      </p:sp>
      <p:sp>
        <p:nvSpPr>
          <p:cNvPr id="52" name="TextBox 51"/>
          <p:cNvSpPr txBox="1"/>
          <p:nvPr/>
        </p:nvSpPr>
        <p:spPr>
          <a:xfrm>
            <a:off x="1474798" y="14450801"/>
            <a:ext cx="9573940" cy="6186309"/>
          </a:xfrm>
          <a:prstGeom prst="rect">
            <a:avLst/>
          </a:prstGeom>
          <a:noFill/>
        </p:spPr>
        <p:txBody>
          <a:bodyPr wrap="square" rtlCol="0">
            <a:spAutoFit/>
          </a:bodyPr>
          <a:lstStyle/>
          <a:p>
            <a:r>
              <a:rPr lang="en-US" sz="3200" dirty="0">
                <a:solidFill>
                  <a:schemeClr val="tx2"/>
                </a:solidFill>
              </a:rPr>
              <a:t>The major components within our system are shown here:</a:t>
            </a:r>
          </a:p>
          <a:p>
            <a:endParaRPr lang="en-US" sz="1200" dirty="0">
              <a:solidFill>
                <a:schemeClr val="tx2"/>
              </a:solidFill>
            </a:endParaRPr>
          </a:p>
          <a:p>
            <a:pPr marL="514350" indent="-514350">
              <a:buAutoNum type="arabicPeriod"/>
            </a:pPr>
            <a:r>
              <a:rPr lang="en-US" sz="3200" dirty="0">
                <a:solidFill>
                  <a:schemeClr val="tx2"/>
                </a:solidFill>
              </a:rPr>
              <a:t>The Arduino Nano microcontroller (ATMega328p) – programs the servo motor</a:t>
            </a:r>
          </a:p>
          <a:p>
            <a:pPr marL="514350" indent="-514350">
              <a:buAutoNum type="arabicPeriod"/>
            </a:pPr>
            <a:r>
              <a:rPr lang="en-US" sz="3200" dirty="0">
                <a:solidFill>
                  <a:schemeClr val="tx2"/>
                </a:solidFill>
              </a:rPr>
              <a:t>SG90 servo motor – toggles light switch </a:t>
            </a:r>
          </a:p>
          <a:p>
            <a:pPr marL="514350" indent="-514350">
              <a:buAutoNum type="arabicPeriod"/>
            </a:pPr>
            <a:r>
              <a:rPr lang="en-US" sz="3200" dirty="0">
                <a:solidFill>
                  <a:schemeClr val="tx2"/>
                </a:solidFill>
              </a:rPr>
              <a:t>9 Volt battery – for powering Arduino</a:t>
            </a:r>
          </a:p>
          <a:p>
            <a:pPr marL="514350" indent="-514350">
              <a:buAutoNum type="arabicPeriod"/>
            </a:pPr>
            <a:r>
              <a:rPr lang="en-US" sz="3200" dirty="0">
                <a:solidFill>
                  <a:schemeClr val="tx2"/>
                </a:solidFill>
              </a:rPr>
              <a:t>KSOP4838 IR sensor – receives IR signal of 38 kHz</a:t>
            </a:r>
          </a:p>
          <a:p>
            <a:pPr marL="514350" indent="-514350">
              <a:buAutoNum type="arabicPeriod"/>
            </a:pPr>
            <a:r>
              <a:rPr lang="en-US" sz="3200" dirty="0">
                <a:solidFill>
                  <a:schemeClr val="tx2"/>
                </a:solidFill>
              </a:rPr>
              <a:t>Remote control – Transmitter for the IR sensor</a:t>
            </a:r>
          </a:p>
          <a:p>
            <a:pPr marL="514350" indent="-514350">
              <a:buAutoNum type="arabicPeriod"/>
            </a:pPr>
            <a:r>
              <a:rPr lang="en-US" sz="3200" dirty="0">
                <a:solidFill>
                  <a:schemeClr val="tx2"/>
                </a:solidFill>
              </a:rPr>
              <a:t>Red Led – indicates when IR signal received</a:t>
            </a:r>
          </a:p>
          <a:p>
            <a:pPr marL="514350" indent="-514350">
              <a:buAutoNum type="arabicPeriod"/>
            </a:pPr>
            <a:r>
              <a:rPr lang="en-US" sz="3200" dirty="0">
                <a:solidFill>
                  <a:schemeClr val="tx2"/>
                </a:solidFill>
              </a:rPr>
              <a:t>Control arm and mount – houses the breadboard with all electrical components and the 9-volt battery</a:t>
            </a:r>
          </a:p>
          <a:p>
            <a:pPr marL="514350" indent="-514350">
              <a:buAutoNum type="arabicPeriod"/>
            </a:pPr>
            <a:endParaRPr lang="en-US" sz="3200" dirty="0">
              <a:solidFill>
                <a:schemeClr val="tx2"/>
              </a:solidFill>
            </a:endParaRPr>
          </a:p>
        </p:txBody>
      </p:sp>
      <p:sp>
        <p:nvSpPr>
          <p:cNvPr id="99" name="TextBox 98"/>
          <p:cNvSpPr txBox="1"/>
          <p:nvPr/>
        </p:nvSpPr>
        <p:spPr>
          <a:xfrm>
            <a:off x="15544800" y="31582615"/>
            <a:ext cx="12801600" cy="3046988"/>
          </a:xfrm>
          <a:prstGeom prst="rect">
            <a:avLst/>
          </a:prstGeom>
          <a:noFill/>
        </p:spPr>
        <p:txBody>
          <a:bodyPr wrap="square" rtlCol="0">
            <a:spAutoFit/>
          </a:bodyPr>
          <a:lstStyle/>
          <a:p>
            <a:endParaRPr lang="en-US" sz="3200" dirty="0">
              <a:solidFill>
                <a:schemeClr val="tx2"/>
              </a:solidFill>
            </a:endParaRPr>
          </a:p>
          <a:p>
            <a:r>
              <a:rPr lang="en-US" sz="3200" dirty="0">
                <a:solidFill>
                  <a:schemeClr val="tx2"/>
                </a:solidFill>
              </a:rPr>
              <a:t>Overall, this project taught us a great deal about correctly measuring and gauging the specifications for fulfilling a goal of a project. Despite not fulfilling our original goal, we still saw success with the remote route. This project birthed a reliable, simple, and easy to use embedded system. </a:t>
            </a:r>
          </a:p>
          <a:p>
            <a:endParaRPr lang="en-US" sz="3200" dirty="0">
              <a:solidFill>
                <a:schemeClr val="tx2"/>
              </a:solidFill>
            </a:endParaRPr>
          </a:p>
        </p:txBody>
      </p:sp>
      <p:sp>
        <p:nvSpPr>
          <p:cNvPr id="108" name="TextBox 107"/>
          <p:cNvSpPr txBox="1"/>
          <p:nvPr/>
        </p:nvSpPr>
        <p:spPr>
          <a:xfrm>
            <a:off x="1371600" y="31394400"/>
            <a:ext cx="12877800" cy="3539430"/>
          </a:xfrm>
          <a:prstGeom prst="rect">
            <a:avLst/>
          </a:prstGeom>
          <a:noFill/>
        </p:spPr>
        <p:txBody>
          <a:bodyPr wrap="square" rtlCol="0">
            <a:spAutoFit/>
          </a:bodyPr>
          <a:lstStyle/>
          <a:p>
            <a:r>
              <a:rPr lang="en-US" sz="3200" dirty="0">
                <a:solidFill>
                  <a:srgbClr val="002060"/>
                </a:solidFill>
              </a:rPr>
              <a:t>One of the most challenging parts of this project was finding the correct sensor to fulfill our original goal of making an iPhone activated light switch. Trial and error lead us down an alternate path as we learned a bit more about how datasheets describe IR sensors. Another big hurdle was getting the correct timing down for pulse width modulation with the servo motor in the C code. We also struggled with the mechanism that turns the light off since we did not have access to a working 3D printer.</a:t>
            </a:r>
          </a:p>
        </p:txBody>
      </p:sp>
      <p:sp>
        <p:nvSpPr>
          <p:cNvPr id="110" name="TextBox 109"/>
          <p:cNvSpPr txBox="1"/>
          <p:nvPr/>
        </p:nvSpPr>
        <p:spPr>
          <a:xfrm>
            <a:off x="20679507" y="20144972"/>
            <a:ext cx="6934200" cy="1077218"/>
          </a:xfrm>
          <a:prstGeom prst="rect">
            <a:avLst/>
          </a:prstGeom>
          <a:noFill/>
        </p:spPr>
        <p:txBody>
          <a:bodyPr wrap="square" rtlCol="0">
            <a:spAutoFit/>
          </a:bodyPr>
          <a:lstStyle/>
          <a:p>
            <a:pPr algn="ctr"/>
            <a:r>
              <a:rPr lang="en-US" sz="3200" b="1" dirty="0"/>
              <a:t>PWM to control servo motor to control the positioning of light switch arms</a:t>
            </a:r>
            <a:endParaRPr lang="en-US" sz="3200" b="1" dirty="0">
              <a:solidFill>
                <a:schemeClr val="tx2"/>
              </a:solidFill>
            </a:endParaRPr>
          </a:p>
        </p:txBody>
      </p:sp>
      <p:sp>
        <p:nvSpPr>
          <p:cNvPr id="111" name="TextBox 110"/>
          <p:cNvSpPr txBox="1"/>
          <p:nvPr/>
        </p:nvSpPr>
        <p:spPr>
          <a:xfrm>
            <a:off x="1371600" y="8763000"/>
            <a:ext cx="8839200" cy="3724096"/>
          </a:xfrm>
          <a:prstGeom prst="rect">
            <a:avLst/>
          </a:prstGeom>
          <a:noFill/>
        </p:spPr>
        <p:txBody>
          <a:bodyPr wrap="square" rtlCol="0">
            <a:spAutoFit/>
          </a:bodyPr>
          <a:lstStyle/>
          <a:p>
            <a:pPr algn="ctr"/>
            <a:r>
              <a:rPr lang="en-US" sz="4400" b="1" dirty="0">
                <a:solidFill>
                  <a:schemeClr val="tx2"/>
                </a:solidFill>
              </a:rPr>
              <a:t>Motivation</a:t>
            </a:r>
            <a:endParaRPr lang="en-US" sz="3200" b="1" dirty="0">
              <a:solidFill>
                <a:schemeClr val="tx2"/>
              </a:solidFill>
            </a:endParaRPr>
          </a:p>
          <a:p>
            <a:r>
              <a:rPr lang="en-US" sz="3200" dirty="0">
                <a:solidFill>
                  <a:schemeClr val="tx2"/>
                </a:solidFill>
              </a:rPr>
              <a:t>The product was initially created to provide a simple system that takes little effort to control the lights of a house. We wanted something robust, easy to use and user friendly for everyone. Most homes have at least one remote in them so this system would be an easy to implement.</a:t>
            </a:r>
          </a:p>
        </p:txBody>
      </p:sp>
      <p:sp>
        <p:nvSpPr>
          <p:cNvPr id="113" name="TextBox 112"/>
          <p:cNvSpPr txBox="1"/>
          <p:nvPr/>
        </p:nvSpPr>
        <p:spPr>
          <a:xfrm>
            <a:off x="12175514" y="20422580"/>
            <a:ext cx="6934199" cy="1077218"/>
          </a:xfrm>
          <a:prstGeom prst="rect">
            <a:avLst/>
          </a:prstGeom>
          <a:noFill/>
        </p:spPr>
        <p:txBody>
          <a:bodyPr wrap="square" rtlCol="0">
            <a:spAutoFit/>
          </a:bodyPr>
          <a:lstStyle/>
          <a:p>
            <a:pPr algn="ctr"/>
            <a:r>
              <a:rPr lang="en-US" sz="3200" b="1" dirty="0">
                <a:solidFill>
                  <a:schemeClr val="tx2"/>
                </a:solidFill>
              </a:rPr>
              <a:t>Circuit diagram drawn with circuit-</a:t>
            </a:r>
            <a:r>
              <a:rPr lang="en-US" sz="3200" b="1" dirty="0" err="1">
                <a:solidFill>
                  <a:schemeClr val="tx2"/>
                </a:solidFill>
              </a:rPr>
              <a:t>diagram.org</a:t>
            </a:r>
            <a:endParaRPr lang="en-US" sz="3200" b="1" dirty="0">
              <a:solidFill>
                <a:schemeClr val="tx2"/>
              </a:solidFill>
            </a:endParaRPr>
          </a:p>
        </p:txBody>
      </p:sp>
      <p:sp>
        <p:nvSpPr>
          <p:cNvPr id="114" name="TextBox 113"/>
          <p:cNvSpPr txBox="1"/>
          <p:nvPr/>
        </p:nvSpPr>
        <p:spPr>
          <a:xfrm>
            <a:off x="16441615" y="8936741"/>
            <a:ext cx="11811000" cy="3724096"/>
          </a:xfrm>
          <a:prstGeom prst="rect">
            <a:avLst/>
          </a:prstGeom>
          <a:noFill/>
        </p:spPr>
        <p:txBody>
          <a:bodyPr wrap="square" rtlCol="0">
            <a:spAutoFit/>
          </a:bodyPr>
          <a:lstStyle/>
          <a:p>
            <a:pPr algn="ctr"/>
            <a:r>
              <a:rPr lang="en-US" sz="4400" b="1" dirty="0">
                <a:solidFill>
                  <a:schemeClr val="tx2"/>
                </a:solidFill>
              </a:rPr>
              <a:t>Background</a:t>
            </a:r>
            <a:endParaRPr lang="en-US" sz="4400" dirty="0">
              <a:solidFill>
                <a:schemeClr val="tx2"/>
              </a:solidFill>
            </a:endParaRPr>
          </a:p>
          <a:p>
            <a:r>
              <a:rPr lang="en-US" sz="3200" dirty="0">
                <a:solidFill>
                  <a:schemeClr val="tx2"/>
                </a:solidFill>
              </a:rPr>
              <a:t>We tested out a few sensors to see if we could implement a way to pick up infrared pulses from the iPhone however had no success. We settled with the KSOP4838 which operates at around 38 kHz which is plenty to accommodate for various remotes. It also has good immunity to common household noise (lamps, LCD TV, Wi-Fi). Most remotes will work with this system.</a:t>
            </a:r>
          </a:p>
        </p:txBody>
      </p:sp>
      <p:sp>
        <p:nvSpPr>
          <p:cNvPr id="116" name="Rectangle 115"/>
          <p:cNvSpPr/>
          <p:nvPr/>
        </p:nvSpPr>
        <p:spPr>
          <a:xfrm>
            <a:off x="15316200" y="30708600"/>
            <a:ext cx="12801600" cy="1066800"/>
          </a:xfrm>
          <a:prstGeom prst="rect">
            <a:avLst/>
          </a:prstGeom>
          <a:solidFill>
            <a:schemeClr val="accent1">
              <a:alpha val="31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TextBox 116"/>
          <p:cNvSpPr txBox="1"/>
          <p:nvPr/>
        </p:nvSpPr>
        <p:spPr>
          <a:xfrm>
            <a:off x="18817462" y="30780335"/>
            <a:ext cx="5799076" cy="923330"/>
          </a:xfrm>
          <a:prstGeom prst="rect">
            <a:avLst/>
          </a:prstGeom>
          <a:noFill/>
        </p:spPr>
        <p:txBody>
          <a:bodyPr wrap="square" rtlCol="0">
            <a:spAutoFit/>
          </a:bodyPr>
          <a:lstStyle/>
          <a:p>
            <a:pPr algn="ctr"/>
            <a:r>
              <a:rPr lang="en-US" sz="5400" b="1" dirty="0">
                <a:solidFill>
                  <a:srgbClr val="002060"/>
                </a:solidFill>
                <a:latin typeface="ADLaM Display" panose="02010000000000000000" pitchFamily="2" charset="0"/>
                <a:ea typeface="ADLaM Display" panose="02010000000000000000" pitchFamily="2" charset="0"/>
                <a:cs typeface="ADLaM Display" panose="02010000000000000000" pitchFamily="2" charset="0"/>
              </a:rPr>
              <a:t>Conclusion</a:t>
            </a:r>
          </a:p>
        </p:txBody>
      </p:sp>
      <p:cxnSp>
        <p:nvCxnSpPr>
          <p:cNvPr id="64" name="Straight Connector 63"/>
          <p:cNvCxnSpPr/>
          <p:nvPr/>
        </p:nvCxnSpPr>
        <p:spPr>
          <a:xfrm>
            <a:off x="457200" y="37392114"/>
            <a:ext cx="28194000" cy="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4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1419724"/>
            <a:ext cx="4200718" cy="2499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Picture 2">
            <a:extLst>
              <a:ext uri="{FF2B5EF4-FFF2-40B4-BE49-F238E27FC236}">
                <a16:creationId xmlns:a16="http://schemas.microsoft.com/office/drawing/2014/main" id="{60DBFE2F-4687-D722-C42A-D6722E235A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30158" y="-14857725"/>
            <a:ext cx="2939089" cy="13317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ile:University Of Iowa College Of Engineering Wikipedia, 43% OFF">
            <a:extLst>
              <a:ext uri="{FF2B5EF4-FFF2-40B4-BE49-F238E27FC236}">
                <a16:creationId xmlns:a16="http://schemas.microsoft.com/office/drawing/2014/main" id="{7F97B531-7566-9E84-4B6D-A9AD5C06A67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088600" y="1620376"/>
            <a:ext cx="4724400" cy="2116138"/>
          </a:xfrm>
          <a:prstGeom prst="rect">
            <a:avLst/>
          </a:prstGeom>
          <a:noFill/>
          <a:extLst>
            <a:ext uri="{909E8E84-426E-40DD-AFC4-6F175D3DCCD1}">
              <a14:hiddenFill xmlns:a14="http://schemas.microsoft.com/office/drawing/2010/main">
                <a:solidFill>
                  <a:srgbClr val="FFFFFF"/>
                </a:solidFill>
              </a14:hiddenFill>
            </a:ext>
          </a:extLst>
        </p:spPr>
      </p:pic>
      <p:grpSp>
        <p:nvGrpSpPr>
          <p:cNvPr id="73" name="Group 72">
            <a:extLst>
              <a:ext uri="{FF2B5EF4-FFF2-40B4-BE49-F238E27FC236}">
                <a16:creationId xmlns:a16="http://schemas.microsoft.com/office/drawing/2014/main" id="{B602AB8A-F111-F457-09FE-813AB7BA1E76}"/>
              </a:ext>
            </a:extLst>
          </p:cNvPr>
          <p:cNvGrpSpPr/>
          <p:nvPr/>
        </p:nvGrpSpPr>
        <p:grpSpPr>
          <a:xfrm>
            <a:off x="16764982" y="23669119"/>
            <a:ext cx="10814583" cy="6571241"/>
            <a:chOff x="1706854" y="23476203"/>
            <a:chExt cx="8663834" cy="5264386"/>
          </a:xfrm>
        </p:grpSpPr>
        <p:sp>
          <p:nvSpPr>
            <p:cNvPr id="100" name="TextBox 99"/>
            <p:cNvSpPr txBox="1"/>
            <p:nvPr/>
          </p:nvSpPr>
          <p:spPr>
            <a:xfrm>
              <a:off x="1706854" y="28321424"/>
              <a:ext cx="4258586" cy="419165"/>
            </a:xfrm>
            <a:prstGeom prst="rect">
              <a:avLst/>
            </a:prstGeom>
            <a:noFill/>
          </p:spPr>
          <p:txBody>
            <a:bodyPr wrap="square" rtlCol="0">
              <a:spAutoFit/>
            </a:bodyPr>
            <a:lstStyle/>
            <a:p>
              <a:pPr algn="ctr"/>
              <a:r>
                <a:rPr lang="en-US" sz="2800" b="1" dirty="0"/>
                <a:t>Light is on, servo before actuation</a:t>
              </a:r>
              <a:endParaRPr lang="en-US" sz="2800" b="1" dirty="0">
                <a:solidFill>
                  <a:schemeClr val="tx2"/>
                </a:solidFill>
              </a:endParaRPr>
            </a:p>
          </p:txBody>
        </p:sp>
        <p:pic>
          <p:nvPicPr>
            <p:cNvPr id="44" name="Picture 43" descr="A circuit board with wires on a wall&#10;&#10;Description automatically generated">
              <a:extLst>
                <a:ext uri="{FF2B5EF4-FFF2-40B4-BE49-F238E27FC236}">
                  <a16:creationId xmlns:a16="http://schemas.microsoft.com/office/drawing/2014/main" id="{7CBE094F-CAC3-24E8-DFA6-5C535075A1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400000">
              <a:off x="1561687" y="24044818"/>
              <a:ext cx="4548920" cy="3411690"/>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61" name="Picture 60" descr="A close-up of a device&#10;&#10;Description automatically generated">
              <a:extLst>
                <a:ext uri="{FF2B5EF4-FFF2-40B4-BE49-F238E27FC236}">
                  <a16:creationId xmlns:a16="http://schemas.microsoft.com/office/drawing/2014/main" id="{9F140785-F9E9-B2A7-A635-2C19319DBC0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35551" y="23481728"/>
              <a:ext cx="3411690" cy="454892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71" name="TextBox 70">
              <a:extLst>
                <a:ext uri="{FF2B5EF4-FFF2-40B4-BE49-F238E27FC236}">
                  <a16:creationId xmlns:a16="http://schemas.microsoft.com/office/drawing/2014/main" id="{96FBA61D-3611-555B-38AF-4ED1B7DAF07E}"/>
                </a:ext>
              </a:extLst>
            </p:cNvPr>
            <p:cNvSpPr txBox="1"/>
            <p:nvPr/>
          </p:nvSpPr>
          <p:spPr>
            <a:xfrm>
              <a:off x="6112102" y="28321424"/>
              <a:ext cx="4258586" cy="419165"/>
            </a:xfrm>
            <a:prstGeom prst="rect">
              <a:avLst/>
            </a:prstGeom>
            <a:noFill/>
          </p:spPr>
          <p:txBody>
            <a:bodyPr wrap="square" rtlCol="0">
              <a:spAutoFit/>
            </a:bodyPr>
            <a:lstStyle/>
            <a:p>
              <a:pPr algn="ctr"/>
              <a:r>
                <a:rPr lang="en-US" sz="2800" b="1" dirty="0">
                  <a:solidFill>
                    <a:schemeClr val="tx2"/>
                  </a:solidFill>
                </a:rPr>
                <a:t>Servo actuated, light off</a:t>
              </a:r>
            </a:p>
          </p:txBody>
        </p:sp>
      </p:grpSp>
      <p:grpSp>
        <p:nvGrpSpPr>
          <p:cNvPr id="75" name="Group 74">
            <a:extLst>
              <a:ext uri="{FF2B5EF4-FFF2-40B4-BE49-F238E27FC236}">
                <a16:creationId xmlns:a16="http://schemas.microsoft.com/office/drawing/2014/main" id="{938A930D-8492-E3BE-B37F-9C2E1185FDD2}"/>
              </a:ext>
            </a:extLst>
          </p:cNvPr>
          <p:cNvGrpSpPr/>
          <p:nvPr/>
        </p:nvGrpSpPr>
        <p:grpSpPr>
          <a:xfrm>
            <a:off x="1538491" y="23736677"/>
            <a:ext cx="12580775" cy="5491322"/>
            <a:chOff x="1538491" y="23736677"/>
            <a:chExt cx="12580775" cy="5491322"/>
          </a:xfrm>
        </p:grpSpPr>
        <p:pic>
          <p:nvPicPr>
            <p:cNvPr id="65" name="Picture 64" descr="A circuit board with wires&#10;&#10;Description automatically generated">
              <a:extLst>
                <a:ext uri="{FF2B5EF4-FFF2-40B4-BE49-F238E27FC236}">
                  <a16:creationId xmlns:a16="http://schemas.microsoft.com/office/drawing/2014/main" id="{40E9B634-8934-6FFD-E78A-9D937658923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5400000">
              <a:off x="865391" y="24510197"/>
              <a:ext cx="5384800" cy="4038600"/>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67" name="Picture 66" descr="A machine with wires and wires&#10;&#10;Description automatically generated">
              <a:extLst>
                <a:ext uri="{FF2B5EF4-FFF2-40B4-BE49-F238E27FC236}">
                  <a16:creationId xmlns:a16="http://schemas.microsoft.com/office/drawing/2014/main" id="{F74F61B5-DA52-FC8D-69BB-42FCD865B81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5400000">
              <a:off x="9427333" y="24518668"/>
              <a:ext cx="5362209" cy="4021657"/>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69" name="Picture 68" descr="A black remote control on a red surface&#10;&#10;Description automatically generated">
              <a:extLst>
                <a:ext uri="{FF2B5EF4-FFF2-40B4-BE49-F238E27FC236}">
                  <a16:creationId xmlns:a16="http://schemas.microsoft.com/office/drawing/2014/main" id="{750AB968-81BA-0356-EDCF-CFFA235AF7BE}"/>
                </a:ext>
              </a:extLst>
            </p:cNvPr>
            <p:cNvPicPr>
              <a:picLocks noChangeAspect="1"/>
            </p:cNvPicPr>
            <p:nvPr/>
          </p:nvPicPr>
          <p:blipFill rotWithShape="1">
            <a:blip r:embed="rId10">
              <a:extLst>
                <a:ext uri="{28A0092B-C50C-407E-A947-70E740481C1C}">
                  <a14:useLocalDpi xmlns:a14="http://schemas.microsoft.com/office/drawing/2010/main" val="0"/>
                </a:ext>
              </a:extLst>
            </a:blip>
            <a:srcRect l="23947" t="26286" r="13441" b="27507"/>
            <a:stretch/>
          </p:blipFill>
          <p:spPr>
            <a:xfrm rot="5400000">
              <a:off x="5851435" y="26142898"/>
              <a:ext cx="3971829" cy="2198373"/>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74" name="TextBox 73"/>
            <p:cNvSpPr txBox="1"/>
            <p:nvPr/>
          </p:nvSpPr>
          <p:spPr>
            <a:xfrm>
              <a:off x="6075952" y="23736677"/>
              <a:ext cx="4021657" cy="523220"/>
            </a:xfrm>
            <a:prstGeom prst="rect">
              <a:avLst/>
            </a:prstGeom>
            <a:noFill/>
          </p:spPr>
          <p:txBody>
            <a:bodyPr wrap="square" rtlCol="0">
              <a:spAutoFit/>
            </a:bodyPr>
            <a:lstStyle/>
            <a:p>
              <a:r>
                <a:rPr lang="en-US" sz="2800" b="1" dirty="0"/>
                <a:t>Individual Components</a:t>
              </a:r>
              <a:endParaRPr lang="en-US" sz="2800" b="1" dirty="0">
                <a:solidFill>
                  <a:schemeClr val="tx2"/>
                </a:solidFill>
              </a:endParaRPr>
            </a:p>
          </p:txBody>
        </p:sp>
      </p:grpSp>
      <p:pic>
        <p:nvPicPr>
          <p:cNvPr id="1030" name="Picture 6" descr="Creating your own PWM to control a servo. - Motors, Mechanics, Power and  CNC - Arduino Forum">
            <a:extLst>
              <a:ext uri="{FF2B5EF4-FFF2-40B4-BE49-F238E27FC236}">
                <a16:creationId xmlns:a16="http://schemas.microsoft.com/office/drawing/2014/main" id="{70BD2671-4C96-0441-DAB9-9D04046B2D90}"/>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0116800" y="14905222"/>
            <a:ext cx="8059615" cy="4611579"/>
          </a:xfrm>
          <a:prstGeom prst="rect">
            <a:avLst/>
          </a:prstGeom>
          <a:ln w="12700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rgbClr val="FFFFFF"/>
                </a:solidFill>
              </a14:hiddenFill>
            </a:ext>
          </a:extLst>
        </p:spPr>
      </p:pic>
      <p:pic>
        <p:nvPicPr>
          <p:cNvPr id="1032" name="Picture 8" descr="TSOP4838 38 kHz Infrared Receiver (Pack of 5)">
            <a:extLst>
              <a:ext uri="{FF2B5EF4-FFF2-40B4-BE49-F238E27FC236}">
                <a16:creationId xmlns:a16="http://schemas.microsoft.com/office/drawing/2014/main" id="{83679333-4DEA-BE3A-8277-BA69E250939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1553427" y="8936741"/>
            <a:ext cx="3545561" cy="3545561"/>
          </a:xfrm>
          <a:prstGeom prst="rect">
            <a:avLst/>
          </a:prstGeom>
          <a:ln w="12700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rgbClr val="FFFFFF"/>
                </a:solidFill>
              </a14:hiddenFill>
            </a:ext>
          </a:extLst>
        </p:spPr>
      </p:pic>
      <p:pic>
        <p:nvPicPr>
          <p:cNvPr id="4" name="Picture 3" descr="A diagram of a circuit board&#10;&#10;Description automatically generated">
            <a:extLst>
              <a:ext uri="{FF2B5EF4-FFF2-40B4-BE49-F238E27FC236}">
                <a16:creationId xmlns:a16="http://schemas.microsoft.com/office/drawing/2014/main" id="{872F1E66-3B2F-015F-F3EC-5A64674853E0}"/>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032144" y="14401800"/>
            <a:ext cx="8660333" cy="5248687"/>
          </a:xfrm>
          <a:prstGeom prst="rect">
            <a:avLst/>
          </a:prstGeom>
        </p:spPr>
      </p:pic>
      <p:sp>
        <p:nvSpPr>
          <p:cNvPr id="5" name="TextBox 4">
            <a:extLst>
              <a:ext uri="{FF2B5EF4-FFF2-40B4-BE49-F238E27FC236}">
                <a16:creationId xmlns:a16="http://schemas.microsoft.com/office/drawing/2014/main" id="{00A13D52-C4D5-31C6-ED9A-1E6D73F5CCB8}"/>
              </a:ext>
            </a:extLst>
          </p:cNvPr>
          <p:cNvSpPr txBox="1"/>
          <p:nvPr/>
        </p:nvSpPr>
        <p:spPr>
          <a:xfrm>
            <a:off x="15316200" y="35753372"/>
            <a:ext cx="13335000" cy="1569660"/>
          </a:xfrm>
          <a:prstGeom prst="rect">
            <a:avLst/>
          </a:prstGeom>
          <a:noFill/>
        </p:spPr>
        <p:txBody>
          <a:bodyPr wrap="square" rtlCol="0">
            <a:spAutoFit/>
          </a:bodyPr>
          <a:lstStyle/>
          <a:p>
            <a:pPr marL="457200" indent="-457200">
              <a:buFontTx/>
              <a:buChar char="-"/>
            </a:pPr>
            <a:r>
              <a:rPr lang="en-US" sz="3200" dirty="0">
                <a:effectLst/>
              </a:rPr>
              <a:t>Gupta, K. (2020, December 27). </a:t>
            </a:r>
            <a:r>
              <a:rPr lang="en-US" sz="3200" i="1" dirty="0">
                <a:effectLst/>
              </a:rPr>
              <a:t>Servo Motor Embedded C code: Using Timers, PWM OF AVR MCU(ATMEGA2560/328P, Arduino Mega/Uno/nano)</a:t>
            </a:r>
            <a:r>
              <a:rPr lang="en-US" sz="3200" dirty="0">
                <a:effectLst/>
              </a:rPr>
              <a:t>. YouTube. https://</a:t>
            </a:r>
            <a:r>
              <a:rPr lang="en-US" sz="3200" dirty="0" err="1">
                <a:effectLst/>
              </a:rPr>
              <a:t>www.youtube.com</a:t>
            </a:r>
            <a:r>
              <a:rPr lang="en-US" sz="3200" dirty="0">
                <a:effectLst/>
              </a:rPr>
              <a:t>/</a:t>
            </a:r>
            <a:r>
              <a:rPr lang="en-US" sz="3200" dirty="0" err="1">
                <a:effectLst/>
              </a:rPr>
              <a:t>watch?v</a:t>
            </a:r>
            <a:r>
              <a:rPr lang="en-US" sz="3200" dirty="0">
                <a:effectLst/>
              </a:rPr>
              <a:t>=Ix2LylgegnA </a:t>
            </a:r>
          </a:p>
        </p:txBody>
      </p:sp>
      <p:sp>
        <p:nvSpPr>
          <p:cNvPr id="11" name="TextBox 10">
            <a:extLst>
              <a:ext uri="{FF2B5EF4-FFF2-40B4-BE49-F238E27FC236}">
                <a16:creationId xmlns:a16="http://schemas.microsoft.com/office/drawing/2014/main" id="{346F6C7E-6300-C6BE-3F0B-315498AD1190}"/>
              </a:ext>
            </a:extLst>
          </p:cNvPr>
          <p:cNvSpPr txBox="1"/>
          <p:nvPr/>
        </p:nvSpPr>
        <p:spPr>
          <a:xfrm>
            <a:off x="19046062" y="34378512"/>
            <a:ext cx="5799076" cy="923330"/>
          </a:xfrm>
          <a:prstGeom prst="rect">
            <a:avLst/>
          </a:prstGeom>
          <a:noFill/>
        </p:spPr>
        <p:txBody>
          <a:bodyPr wrap="square" rtlCol="0">
            <a:spAutoFit/>
          </a:bodyPr>
          <a:lstStyle/>
          <a:p>
            <a:pPr algn="ctr"/>
            <a:r>
              <a:rPr lang="en-US" sz="5400" b="1" dirty="0">
                <a:solidFill>
                  <a:srgbClr val="002060"/>
                </a:solidFill>
                <a:latin typeface="ADLaM Display" panose="02010000000000000000" pitchFamily="2" charset="0"/>
                <a:ea typeface="ADLaM Display" panose="02010000000000000000" pitchFamily="2" charset="0"/>
                <a:cs typeface="ADLaM Display" panose="02010000000000000000" pitchFamily="2" charset="0"/>
              </a:rPr>
              <a:t>References:</a:t>
            </a:r>
          </a:p>
        </p:txBody>
      </p:sp>
      <p:sp>
        <p:nvSpPr>
          <p:cNvPr id="14" name="Rectangle 13">
            <a:extLst>
              <a:ext uri="{FF2B5EF4-FFF2-40B4-BE49-F238E27FC236}">
                <a16:creationId xmlns:a16="http://schemas.microsoft.com/office/drawing/2014/main" id="{7DEAAF71-EE1D-8E51-3CE9-BA2DBC3D64BB}"/>
              </a:ext>
            </a:extLst>
          </p:cNvPr>
          <p:cNvSpPr/>
          <p:nvPr/>
        </p:nvSpPr>
        <p:spPr>
          <a:xfrm>
            <a:off x="15374815" y="34293494"/>
            <a:ext cx="12801600" cy="1066800"/>
          </a:xfrm>
          <a:prstGeom prst="rect">
            <a:avLst/>
          </a:prstGeom>
          <a:solidFill>
            <a:schemeClr val="accent1">
              <a:alpha val="31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38204608"/>
      </p:ext>
    </p:extLst>
  </p:cSld>
  <p:clrMapOvr>
    <a:masterClrMapping/>
  </p:clrMapOvr>
</p:sld>
</file>

<file path=ppt/theme/theme1.xml><?xml version="1.0" encoding="utf-8"?>
<a:theme xmlns:a="http://schemas.openxmlformats.org/drawingml/2006/main" name="Retrospect">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4ae3a545-2871-4a43-a7d7-0c923a8de308"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916C261AF42874F9ABA3E99D3088C4D" ma:contentTypeVersion="16" ma:contentTypeDescription="Create a new document." ma:contentTypeScope="" ma:versionID="2c8fb28c8ee4b3be8eeee7325d3f46f4">
  <xsd:schema xmlns:xsd="http://www.w3.org/2001/XMLSchema" xmlns:xs="http://www.w3.org/2001/XMLSchema" xmlns:p="http://schemas.microsoft.com/office/2006/metadata/properties" xmlns:ns3="4ae3a545-2871-4a43-a7d7-0c923a8de308" xmlns:ns4="2a3c5dcf-41c3-41b9-9ec4-1c7cec18d57d" targetNamespace="http://schemas.microsoft.com/office/2006/metadata/properties" ma:root="true" ma:fieldsID="1391f882f2c0253a5dac330e2c25fa91" ns3:_="" ns4:_="">
    <xsd:import namespace="4ae3a545-2871-4a43-a7d7-0c923a8de308"/>
    <xsd:import namespace="2a3c5dcf-41c3-41b9-9ec4-1c7cec18d57d"/>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e3a545-2871-4a43-a7d7-0c923a8de30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_activity" ma:index="20" nillable="true" ma:displayName="_activity" ma:hidden="true" ma:internalName="_activity">
      <xsd:simpleType>
        <xsd:restriction base="dms:Note"/>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ystemTags" ma:index="22" nillable="true" ma:displayName="MediaServiceSystemTags" ma:hidden="true" ma:internalName="MediaServiceSystemTags" ma:readOnly="true">
      <xsd:simpleType>
        <xsd:restriction base="dms:Note"/>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a3c5dcf-41c3-41b9-9ec4-1c7cec18d57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6B49A31-A86C-42FA-A019-7E3C41E16FA8}">
  <ds:schemaRefs>
    <ds:schemaRef ds:uri="http://purl.org/dc/elements/1.1/"/>
    <ds:schemaRef ds:uri="http://www.w3.org/XML/1998/namespace"/>
    <ds:schemaRef ds:uri="4ae3a545-2871-4a43-a7d7-0c923a8de308"/>
    <ds:schemaRef ds:uri="http://purl.org/dc/terms/"/>
    <ds:schemaRef ds:uri="http://purl.org/dc/dcmitype/"/>
    <ds:schemaRef ds:uri="http://schemas.microsoft.com/office/2006/metadata/properties"/>
    <ds:schemaRef ds:uri="http://schemas.openxmlformats.org/package/2006/metadata/core-properties"/>
    <ds:schemaRef ds:uri="http://schemas.microsoft.com/office/2006/documentManagement/types"/>
    <ds:schemaRef ds:uri="http://schemas.microsoft.com/office/infopath/2007/PartnerControls"/>
    <ds:schemaRef ds:uri="2a3c5dcf-41c3-41b9-9ec4-1c7cec18d57d"/>
  </ds:schemaRefs>
</ds:datastoreItem>
</file>

<file path=customXml/itemProps2.xml><?xml version="1.0" encoding="utf-8"?>
<ds:datastoreItem xmlns:ds="http://schemas.openxmlformats.org/officeDocument/2006/customXml" ds:itemID="{672D0D50-FF76-4343-AF80-AF921BD74E86}">
  <ds:schemaRefs>
    <ds:schemaRef ds:uri="http://schemas.microsoft.com/sharepoint/v3/contenttype/forms"/>
  </ds:schemaRefs>
</ds:datastoreItem>
</file>

<file path=customXml/itemProps3.xml><?xml version="1.0" encoding="utf-8"?>
<ds:datastoreItem xmlns:ds="http://schemas.openxmlformats.org/officeDocument/2006/customXml" ds:itemID="{4C1DB7DF-C394-4598-859E-F7CF5B97AF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e3a545-2871-4a43-a7d7-0c923a8de308"/>
    <ds:schemaRef ds:uri="2a3c5dcf-41c3-41b9-9ec4-1c7cec18d5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TM02900769[[fn=Retrospect]]</Template>
  <TotalTime>898</TotalTime>
  <Words>589</Words>
  <Application>Microsoft Macintosh PowerPoint</Application>
  <PresentationFormat>Custom</PresentationFormat>
  <Paragraphs>35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ADLaM Display</vt:lpstr>
      <vt:lpstr>Amasis MT Pro Black</vt:lpstr>
      <vt:lpstr>Calibri</vt:lpstr>
      <vt:lpstr>Calibri Light</vt:lpstr>
      <vt:lpstr>Retrospect</vt:lpstr>
      <vt:lpstr>PowerPoint Presentation</vt:lpstr>
    </vt:vector>
  </TitlesOfParts>
  <Company>IIHR - Hydroscience &amp; Engineering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Anton Kruger</dc:creator>
  <cp:lastModifiedBy>Jon Mineiko</cp:lastModifiedBy>
  <cp:revision>19</cp:revision>
  <dcterms:created xsi:type="dcterms:W3CDTF">2012-04-27T11:49:47Z</dcterms:created>
  <dcterms:modified xsi:type="dcterms:W3CDTF">2024-05-07T01:36:22Z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0x0101006916C261AF42874F9ABA3E99D3088C4D</vt:lpwstr>
  </property>
</Properties>
</file>

<file path=docProps/thumbnail.jpeg>
</file>